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63" r:id="rId7"/>
    <p:sldId id="264" r:id="rId8"/>
    <p:sldId id="268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288AB4A-E2E5-4CBA-B47F-B093BC8F80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6600" dirty="0"/>
              <a:t>TİRMİZÎ VE </a:t>
            </a:r>
            <a:br>
              <a:rPr lang="tr-TR" sz="6600" dirty="0"/>
            </a:br>
            <a:r>
              <a:rPr lang="tr-TR" sz="6600" dirty="0"/>
              <a:t>SÜNEN ADLI ESERİ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5C1E3E8-3122-4B2C-8747-ABF9817742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sz="3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0090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2B39C0-D1FA-4D99-9E67-19E601A68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Önemli Bazı Şerhleri: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9B9656-A077-44F0-9A4D-EA2E39CCC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400" dirty="0"/>
              <a:t>1. </a:t>
            </a:r>
            <a:r>
              <a:rPr lang="tr-TR" sz="2400" dirty="0" err="1"/>
              <a:t>Ârizatü’l-ahvezî</a:t>
            </a:r>
            <a:r>
              <a:rPr lang="tr-TR" sz="2400" dirty="0"/>
              <a:t> fî </a:t>
            </a:r>
            <a:r>
              <a:rPr lang="tr-TR" sz="2400" dirty="0" err="1"/>
              <a:t>şerhi’t-Tirmizî</a:t>
            </a:r>
            <a:r>
              <a:rPr lang="tr-TR" sz="2400" dirty="0"/>
              <a:t>. Müellifi, </a:t>
            </a:r>
            <a:r>
              <a:rPr lang="tr-TR" sz="2400" dirty="0" err="1"/>
              <a:t>Ebû</a:t>
            </a:r>
            <a:r>
              <a:rPr lang="tr-TR" sz="2400" dirty="0"/>
              <a:t> </a:t>
            </a:r>
            <a:r>
              <a:rPr lang="tr-TR" sz="2400" dirty="0" err="1"/>
              <a:t>Bekr</a:t>
            </a:r>
            <a:r>
              <a:rPr lang="tr-TR" sz="2400" dirty="0"/>
              <a:t> </a:t>
            </a:r>
            <a:r>
              <a:rPr lang="tr-TR" sz="2400" dirty="0" err="1"/>
              <a:t>İbnü’l</a:t>
            </a:r>
            <a:r>
              <a:rPr lang="tr-TR" sz="2400" dirty="0"/>
              <a:t>-Arabî’dir (ö. 543/1148). </a:t>
            </a:r>
          </a:p>
          <a:p>
            <a:pPr marL="0" indent="0" algn="just">
              <a:buNone/>
            </a:pPr>
            <a:endParaRPr lang="tr-TR" sz="2400" dirty="0"/>
          </a:p>
          <a:p>
            <a:pPr algn="just"/>
            <a:r>
              <a:rPr lang="tr-TR" sz="2400" dirty="0"/>
              <a:t>2. </a:t>
            </a:r>
            <a:r>
              <a:rPr lang="tr-TR" sz="2400" dirty="0" err="1"/>
              <a:t>Tuhfetü’l-ahvezî</a:t>
            </a:r>
            <a:r>
              <a:rPr lang="tr-TR" sz="2400" dirty="0"/>
              <a:t>. Müellifi, </a:t>
            </a:r>
            <a:r>
              <a:rPr lang="tr-TR" sz="2400" dirty="0" err="1"/>
              <a:t>Mübârekpûrî’dir</a:t>
            </a:r>
            <a:r>
              <a:rPr lang="tr-TR" sz="2400" dirty="0"/>
              <a:t> (ö. 1935).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0343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2058BD-7CD8-49CB-8BF7-5B1270727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37953"/>
            <a:ext cx="8915400" cy="6060559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/>
              <a:t>Ebû</a:t>
            </a:r>
            <a:r>
              <a:rPr lang="tr-TR" sz="2400" dirty="0"/>
              <a:t> </a:t>
            </a:r>
            <a:r>
              <a:rPr lang="tr-TR" sz="2400" dirty="0" err="1"/>
              <a:t>İsâ</a:t>
            </a:r>
            <a:r>
              <a:rPr lang="tr-TR" sz="2400" dirty="0"/>
              <a:t> künyesiyle meşhur Muhammed b. </a:t>
            </a:r>
            <a:r>
              <a:rPr lang="tr-TR" sz="2400" dirty="0" err="1"/>
              <a:t>İsâ</a:t>
            </a:r>
            <a:r>
              <a:rPr lang="tr-TR" sz="2400" dirty="0"/>
              <a:t> et-</a:t>
            </a:r>
            <a:r>
              <a:rPr lang="tr-TR" sz="2400" dirty="0" err="1"/>
              <a:t>Tirmizî</a:t>
            </a:r>
            <a:r>
              <a:rPr lang="tr-TR" sz="2400" dirty="0"/>
              <a:t>, </a:t>
            </a:r>
            <a:r>
              <a:rPr lang="tr-TR" sz="2400" dirty="0" err="1"/>
              <a:t>Tirmiz’de</a:t>
            </a:r>
            <a:r>
              <a:rPr lang="tr-TR" sz="2400" dirty="0"/>
              <a:t> 209/827 yılında doğmuştur.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/>
              <a:t>Tirmizî</a:t>
            </a:r>
            <a:r>
              <a:rPr lang="tr-TR" sz="2400" dirty="0"/>
              <a:t>, Hicaz, Irak ve Horasan gibi çeşitli ilim merkezlerine hadis öğrenmek için seyahatler yapmıştır. 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/>
              <a:t>İbnü’l-Müsennâ</a:t>
            </a:r>
            <a:r>
              <a:rPr lang="tr-TR" sz="2400" dirty="0"/>
              <a:t>, Muhammed b. </a:t>
            </a:r>
            <a:r>
              <a:rPr lang="tr-TR" sz="2400" dirty="0" err="1"/>
              <a:t>Beşşâr</a:t>
            </a:r>
            <a:r>
              <a:rPr lang="tr-TR" sz="2400" dirty="0"/>
              <a:t>, İshak b. </a:t>
            </a:r>
            <a:r>
              <a:rPr lang="tr-TR" sz="2400" dirty="0" err="1"/>
              <a:t>Râhûye</a:t>
            </a:r>
            <a:r>
              <a:rPr lang="tr-TR" sz="2400" dirty="0"/>
              <a:t>, </a:t>
            </a:r>
            <a:r>
              <a:rPr lang="tr-TR" sz="2400" dirty="0" err="1"/>
              <a:t>Kuteybe</a:t>
            </a:r>
            <a:r>
              <a:rPr lang="tr-TR" sz="2400" dirty="0"/>
              <a:t> b. Saîd, Ali b. </a:t>
            </a:r>
            <a:r>
              <a:rPr lang="tr-TR" sz="2400" dirty="0" err="1"/>
              <a:t>Hucr</a:t>
            </a:r>
            <a:r>
              <a:rPr lang="tr-TR" sz="2400" dirty="0"/>
              <a:t>, İmam </a:t>
            </a:r>
            <a:r>
              <a:rPr lang="tr-TR" sz="2400" dirty="0" err="1"/>
              <a:t>Buhârî</a:t>
            </a:r>
            <a:r>
              <a:rPr lang="tr-TR" sz="2400" dirty="0"/>
              <a:t>, İmam Müslim ve </a:t>
            </a:r>
            <a:r>
              <a:rPr lang="tr-TR" sz="2400" dirty="0" err="1"/>
              <a:t>Ebû</a:t>
            </a:r>
            <a:r>
              <a:rPr lang="tr-TR" sz="2400" dirty="0"/>
              <a:t> </a:t>
            </a:r>
            <a:r>
              <a:rPr lang="tr-TR" sz="2400" dirty="0" err="1"/>
              <a:t>Dâvûd</a:t>
            </a:r>
            <a:r>
              <a:rPr lang="tr-TR" sz="2400" dirty="0"/>
              <a:t> gibi hocalardan ders aldı. </a:t>
            </a:r>
            <a:r>
              <a:rPr lang="tr-TR" sz="2400" dirty="0" err="1"/>
              <a:t>Tirmizî</a:t>
            </a:r>
            <a:r>
              <a:rPr lang="tr-TR" sz="2400" dirty="0"/>
              <a:t>, uzun süre </a:t>
            </a:r>
            <a:r>
              <a:rPr lang="tr-TR" sz="2400" dirty="0" err="1"/>
              <a:t>Buhârî’nin</a:t>
            </a:r>
            <a:r>
              <a:rPr lang="tr-TR" sz="2400" dirty="0"/>
              <a:t> talebesi oldu, ondan pek çok hadis rivayet etti ve </a:t>
            </a:r>
            <a:r>
              <a:rPr lang="tr-TR" sz="2400" dirty="0" err="1"/>
              <a:t>fıkhü’l-hadîsi</a:t>
            </a:r>
            <a:r>
              <a:rPr lang="tr-TR" sz="2400" dirty="0"/>
              <a:t> öğrendi. 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/>
              <a:t>Tirmizî</a:t>
            </a:r>
            <a:r>
              <a:rPr lang="tr-TR" sz="2400" dirty="0"/>
              <a:t>, </a:t>
            </a:r>
            <a:r>
              <a:rPr lang="tr-TR" sz="2400" dirty="0" err="1"/>
              <a:t>ilel</a:t>
            </a:r>
            <a:r>
              <a:rPr lang="tr-TR" sz="2400" dirty="0"/>
              <a:t> konusunda </a:t>
            </a:r>
            <a:r>
              <a:rPr lang="tr-TR" sz="2400" dirty="0" err="1"/>
              <a:t>Buhârî’den</a:t>
            </a:r>
            <a:r>
              <a:rPr lang="tr-TR" sz="2400" dirty="0"/>
              <a:t> sonra en çok Abdullah b. Abdurrahman </a:t>
            </a:r>
            <a:r>
              <a:rPr lang="tr-TR" sz="2400" dirty="0" err="1"/>
              <a:t>ed-Dârimî</a:t>
            </a:r>
            <a:r>
              <a:rPr lang="tr-TR" sz="2400" dirty="0"/>
              <a:t> ile </a:t>
            </a:r>
            <a:r>
              <a:rPr lang="tr-TR" sz="2400" dirty="0" err="1"/>
              <a:t>Ebû</a:t>
            </a:r>
            <a:r>
              <a:rPr lang="tr-TR" sz="2400" dirty="0"/>
              <a:t> </a:t>
            </a:r>
            <a:r>
              <a:rPr lang="tr-TR" sz="2400" dirty="0" err="1"/>
              <a:t>Zür‘a</a:t>
            </a:r>
            <a:r>
              <a:rPr lang="tr-TR" sz="2400" dirty="0"/>
              <a:t> er-</a:t>
            </a:r>
            <a:r>
              <a:rPr lang="tr-TR" sz="2400" dirty="0" err="1"/>
              <a:t>Râzî’nin</a:t>
            </a:r>
            <a:r>
              <a:rPr lang="tr-TR" sz="2400" dirty="0"/>
              <a:t> görüşlerinden yararlandı.</a:t>
            </a:r>
          </a:p>
          <a:p>
            <a:pPr algn="just"/>
            <a:endParaRPr lang="tr-TR" sz="2400" dirty="0"/>
          </a:p>
          <a:p>
            <a:pPr algn="just"/>
            <a:endParaRPr lang="tr-TR" sz="2400" dirty="0"/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765263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2477C17-027B-4A20-8974-A4D65ADD1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06056"/>
            <a:ext cx="8915400" cy="593912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/>
              <a:t>Tirmizî’nin</a:t>
            </a:r>
            <a:r>
              <a:rPr lang="tr-TR" sz="2400" dirty="0"/>
              <a:t> önemli bazı talebeleri şunlardır: Muhammed b. el-</a:t>
            </a:r>
            <a:r>
              <a:rPr lang="tr-TR" sz="2400" dirty="0" err="1"/>
              <a:t>Münzir</a:t>
            </a:r>
            <a:r>
              <a:rPr lang="tr-TR" sz="2400" dirty="0"/>
              <a:t> es-</a:t>
            </a:r>
            <a:r>
              <a:rPr lang="tr-TR" sz="2400" dirty="0" err="1"/>
              <a:t>Sülemi</a:t>
            </a:r>
            <a:r>
              <a:rPr lang="tr-TR" sz="2400" dirty="0"/>
              <a:t> (ö. 303/916), </a:t>
            </a:r>
            <a:r>
              <a:rPr lang="tr-TR" sz="2400" dirty="0" err="1"/>
              <a:t>Hammâd</a:t>
            </a:r>
            <a:r>
              <a:rPr lang="tr-TR" sz="2400" dirty="0"/>
              <a:t> b. Şâkir en-</a:t>
            </a:r>
            <a:r>
              <a:rPr lang="tr-TR" sz="2400" dirty="0" err="1"/>
              <a:t>Nesefî</a:t>
            </a:r>
            <a:r>
              <a:rPr lang="tr-TR" sz="2400" dirty="0"/>
              <a:t> (ö. 311/923), </a:t>
            </a:r>
            <a:r>
              <a:rPr lang="tr-TR" sz="2400" dirty="0" err="1"/>
              <a:t>Mahmud</a:t>
            </a:r>
            <a:r>
              <a:rPr lang="tr-TR" sz="2400" dirty="0"/>
              <a:t> b. </a:t>
            </a:r>
            <a:r>
              <a:rPr lang="tr-TR" sz="2400" dirty="0" err="1"/>
              <a:t>Anber</a:t>
            </a:r>
            <a:r>
              <a:rPr lang="tr-TR" sz="2400" dirty="0"/>
              <a:t> en-</a:t>
            </a:r>
            <a:r>
              <a:rPr lang="tr-TR" sz="2400" dirty="0" err="1"/>
              <a:t>Nesefî</a:t>
            </a:r>
            <a:r>
              <a:rPr lang="tr-TR" sz="2400" dirty="0"/>
              <a:t> (ö. 314/926), el-</a:t>
            </a:r>
            <a:r>
              <a:rPr lang="tr-TR" sz="2400" dirty="0" err="1"/>
              <a:t>Heysem</a:t>
            </a:r>
            <a:r>
              <a:rPr lang="tr-TR" sz="2400" dirty="0"/>
              <a:t> b. </a:t>
            </a:r>
            <a:r>
              <a:rPr lang="tr-TR" sz="2400" dirty="0" err="1"/>
              <a:t>Küleyb</a:t>
            </a:r>
            <a:r>
              <a:rPr lang="tr-TR" sz="2400" dirty="0"/>
              <a:t> et-Türkî (ö. 335/947). 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Ömrünün sonuna doğru gözlerini kaybetmiştir. 279/892 tarihinde </a:t>
            </a:r>
            <a:r>
              <a:rPr lang="tr-TR" sz="2400" dirty="0" err="1"/>
              <a:t>Tirmiz’de</a:t>
            </a:r>
            <a:r>
              <a:rPr lang="tr-TR" sz="2400" dirty="0"/>
              <a:t> vefat etmiştir.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Hadis ilminin muhtelif şubelerine dair eserleri bulunan </a:t>
            </a:r>
            <a:r>
              <a:rPr lang="tr-TR" sz="2400" dirty="0" err="1"/>
              <a:t>Tirmizî’nin</a:t>
            </a:r>
            <a:r>
              <a:rPr lang="tr-TR" sz="2400" dirty="0"/>
              <a:t> en meşhur eseri </a:t>
            </a:r>
            <a:r>
              <a:rPr lang="tr-TR" sz="2400" dirty="0" err="1"/>
              <a:t>Sünen’idir</a:t>
            </a:r>
            <a:r>
              <a:rPr lang="tr-TR" sz="24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Diğer Önemli Eserleri: el-</a:t>
            </a:r>
            <a:r>
              <a:rPr lang="tr-TR" sz="2400" dirty="0" err="1"/>
              <a:t>İlelü’l</a:t>
            </a:r>
            <a:r>
              <a:rPr lang="tr-TR" sz="2400" dirty="0"/>
              <a:t>-</a:t>
            </a:r>
            <a:r>
              <a:rPr lang="tr-TR" sz="2400" dirty="0" err="1"/>
              <a:t>kebîr</a:t>
            </a:r>
            <a:r>
              <a:rPr lang="tr-TR" sz="2400" dirty="0"/>
              <a:t>, eş-</a:t>
            </a:r>
            <a:r>
              <a:rPr lang="tr-TR" sz="2400" dirty="0" err="1"/>
              <a:t>Şemailu’n</a:t>
            </a:r>
            <a:r>
              <a:rPr lang="tr-TR" sz="2400" dirty="0"/>
              <a:t>-</a:t>
            </a:r>
            <a:r>
              <a:rPr lang="tr-TR" sz="2400" dirty="0" err="1"/>
              <a:t>nebeviyye</a:t>
            </a:r>
            <a:r>
              <a:rPr lang="tr-TR" sz="2400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/>
              <a:t>Tirmizî</a:t>
            </a:r>
            <a:r>
              <a:rPr lang="tr-TR" sz="2400" dirty="0"/>
              <a:t>, hadislerin sıhhatini zedeleyici mahiyette, tespit edilmesi son derece zor gizli kusurları mükemmel şekilde bilen çok az sayıdaki hadis âlimlerinden kabul edilir.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1281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3FBCFB-E369-4EE2-887F-D449BEEA0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es-SÜNEN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B6ED36B-F645-466D-B931-83CA93C3B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4999"/>
            <a:ext cx="8915400" cy="420872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Sünen, sonundaki “</a:t>
            </a:r>
            <a:r>
              <a:rPr lang="tr-TR" sz="2400" dirty="0" err="1"/>
              <a:t>ilel</a:t>
            </a:r>
            <a:r>
              <a:rPr lang="tr-TR" sz="2400" dirty="0"/>
              <a:t>” bahsiyle birlikte 46 bölüm  (</a:t>
            </a:r>
            <a:r>
              <a:rPr lang="tr-TR" sz="2400" dirty="0" err="1"/>
              <a:t>ebvâb</a:t>
            </a:r>
            <a:r>
              <a:rPr lang="tr-TR" sz="2400" dirty="0"/>
              <a:t>) içinde 2496 bâbdan meydana gelmektedir. 4000 civarında hadis ihtiva etmektedir. </a:t>
            </a:r>
            <a:r>
              <a:rPr lang="tr-TR" sz="2400" dirty="0" err="1"/>
              <a:t>Sahîhayn’ın</a:t>
            </a:r>
            <a:r>
              <a:rPr lang="tr-TR" sz="2400" dirty="0"/>
              <a:t> her biri kadar hadis ihtiva eden Sünen tekrarlarının azlığı ile tanınır. Eserde </a:t>
            </a:r>
            <a:r>
              <a:rPr lang="tr-TR" sz="2400" dirty="0" err="1"/>
              <a:t>ta‘lik</a:t>
            </a:r>
            <a:r>
              <a:rPr lang="tr-TR" sz="2400" dirty="0"/>
              <a:t> miktarı da son derece azdır.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/>
              <a:t>Tirmizi</a:t>
            </a:r>
            <a:r>
              <a:rPr lang="tr-TR" sz="2400" dirty="0"/>
              <a:t>, «iki hadis dışında» kitabındaki bütün hadislerin ‘</a:t>
            </a:r>
            <a:r>
              <a:rPr lang="tr-TR" sz="2400" dirty="0" err="1"/>
              <a:t>ma’mûlun</a:t>
            </a:r>
            <a:r>
              <a:rPr lang="tr-TR" sz="2400" dirty="0"/>
              <a:t> </a:t>
            </a:r>
            <a:r>
              <a:rPr lang="tr-TR" sz="2400" dirty="0" err="1"/>
              <a:t>bih</a:t>
            </a:r>
            <a:r>
              <a:rPr lang="tr-TR" sz="2400" dirty="0"/>
              <a:t>’ olduklarını da söylemektedir.</a:t>
            </a:r>
          </a:p>
          <a:p>
            <a:pPr algn="just"/>
            <a:endParaRPr lang="tr-TR" sz="2400" dirty="0"/>
          </a:p>
          <a:p>
            <a:pPr algn="just"/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6922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500B3C-3A56-4DCC-91A3-6D3349E99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Tertibi ve Metodu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56791E-61D6-4A31-B33E-05B29D089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08484"/>
            <a:ext cx="8915400" cy="49687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/>
              <a:t>Kütüb</a:t>
            </a:r>
            <a:r>
              <a:rPr lang="tr-TR" sz="2400" dirty="0"/>
              <a:t>-i </a:t>
            </a:r>
            <a:r>
              <a:rPr lang="tr-TR" sz="2400" dirty="0" err="1"/>
              <a:t>sitte’ye</a:t>
            </a:r>
            <a:r>
              <a:rPr lang="tr-TR" sz="2400" dirty="0"/>
              <a:t> dâhil olan diğer eserler gibi Sünen de konularına göre (</a:t>
            </a:r>
            <a:r>
              <a:rPr lang="tr-TR" sz="2400" dirty="0" err="1"/>
              <a:t>ale’l-ebvâb</a:t>
            </a:r>
            <a:r>
              <a:rPr lang="tr-TR" sz="2400" dirty="0"/>
              <a:t>) tasnif edilmiştir. 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Bölüm adlarını verirken “</a:t>
            </a:r>
            <a:r>
              <a:rPr lang="tr-TR" sz="2400" dirty="0" err="1"/>
              <a:t>kitâb</a:t>
            </a:r>
            <a:r>
              <a:rPr lang="tr-TR" sz="2400" dirty="0"/>
              <a:t>” yerine “</a:t>
            </a:r>
            <a:r>
              <a:rPr lang="tr-TR" sz="2400" dirty="0" err="1"/>
              <a:t>ebvâb</a:t>
            </a:r>
            <a:r>
              <a:rPr lang="tr-TR" sz="2400" dirty="0"/>
              <a:t>” kelimesini kullanmaktadır.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/>
              <a:t>Tirmizî</a:t>
            </a:r>
            <a:r>
              <a:rPr lang="tr-TR" sz="2400" dirty="0"/>
              <a:t> bâb adlarını (</a:t>
            </a:r>
            <a:r>
              <a:rPr lang="tr-TR" sz="2400" dirty="0" err="1"/>
              <a:t>terâcim</a:t>
            </a:r>
            <a:r>
              <a:rPr lang="tr-TR" sz="2400" dirty="0"/>
              <a:t>) çok defa o bâbın hadislerindeki ifadelerden seçerek “</a:t>
            </a:r>
            <a:r>
              <a:rPr lang="tr-TR" sz="2400" dirty="0" err="1"/>
              <a:t>bâbü</a:t>
            </a:r>
            <a:r>
              <a:rPr lang="tr-TR" sz="2400" dirty="0"/>
              <a:t> </a:t>
            </a:r>
            <a:r>
              <a:rPr lang="tr-TR" sz="2400" dirty="0" err="1"/>
              <a:t>mâ</a:t>
            </a:r>
            <a:r>
              <a:rPr lang="tr-TR" sz="2400" dirty="0"/>
              <a:t> </a:t>
            </a:r>
            <a:r>
              <a:rPr lang="tr-TR" sz="2400" dirty="0" err="1"/>
              <a:t>câe</a:t>
            </a:r>
            <a:r>
              <a:rPr lang="tr-TR" sz="2400" dirty="0"/>
              <a:t> fî </a:t>
            </a:r>
            <a:r>
              <a:rPr lang="tr-TR" sz="2400" dirty="0" err="1"/>
              <a:t>kezâ</a:t>
            </a:r>
            <a:r>
              <a:rPr lang="tr-TR" sz="2400" dirty="0"/>
              <a:t>” şeklinde ve bir sonuç belirtmeyecek tarzda tespit etmiştir.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  Bâb başlığı konulmadığı zaman ilgili fasıllar ya sadece “bâb” veya “</a:t>
            </a:r>
            <a:r>
              <a:rPr lang="tr-TR" sz="2400" dirty="0" err="1"/>
              <a:t>bâbün</a:t>
            </a:r>
            <a:r>
              <a:rPr lang="tr-TR" sz="2400" dirty="0"/>
              <a:t> </a:t>
            </a:r>
            <a:r>
              <a:rPr lang="tr-TR" sz="2400" dirty="0" err="1"/>
              <a:t>minhu</a:t>
            </a:r>
            <a:r>
              <a:rPr lang="tr-TR" sz="2400" dirty="0"/>
              <a:t>” gibi ifadelerle ayrılmaktadır.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8686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86474FB-CA10-49F6-8013-AAACFAC6A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574158"/>
            <a:ext cx="8915400" cy="6071191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/>
              <a:t>Tirmizî</a:t>
            </a:r>
            <a:r>
              <a:rPr lang="tr-TR" sz="2400" dirty="0"/>
              <a:t>, “Kale </a:t>
            </a:r>
            <a:r>
              <a:rPr lang="tr-TR" sz="2400" dirty="0" err="1"/>
              <a:t>Ebû</a:t>
            </a:r>
            <a:r>
              <a:rPr lang="tr-TR" sz="2400" dirty="0"/>
              <a:t> </a:t>
            </a:r>
            <a:r>
              <a:rPr lang="tr-TR" sz="2400" dirty="0" err="1"/>
              <a:t>Îsâ</a:t>
            </a:r>
            <a:r>
              <a:rPr lang="tr-TR" sz="2400" dirty="0"/>
              <a:t>” diye başlayan değerlendirmelerinde hemen her bâbda sırasıyla önce hadislerin sıhhat durumunu ve râvilerin güvenilirlik derecelerini belirtir; sonra da </a:t>
            </a:r>
            <a:r>
              <a:rPr lang="tr-TR" sz="2400" dirty="0" err="1"/>
              <a:t>seneddeki</a:t>
            </a:r>
            <a:r>
              <a:rPr lang="tr-TR" sz="2400" dirty="0"/>
              <a:t> illetleri, hadisin diğer tariklerini ve fakihlerin görüşlerini açıklar. 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O konuya dair diğer </a:t>
            </a:r>
            <a:r>
              <a:rPr lang="tr-TR" sz="2400" dirty="0" err="1"/>
              <a:t>sahâbîlerden</a:t>
            </a:r>
            <a:r>
              <a:rPr lang="tr-TR" sz="2400" dirty="0"/>
              <a:t> gelen rivayetler varsa onlara da “ve </a:t>
            </a:r>
            <a:r>
              <a:rPr lang="tr-TR" sz="2400" dirty="0" err="1"/>
              <a:t>fi’l-bâbi</a:t>
            </a:r>
            <a:r>
              <a:rPr lang="tr-TR" sz="2400" dirty="0"/>
              <a:t> an </a:t>
            </a:r>
            <a:r>
              <a:rPr lang="tr-TR" sz="2400" dirty="0" err="1"/>
              <a:t>fülân</a:t>
            </a:r>
            <a:r>
              <a:rPr lang="tr-TR" sz="2400" dirty="0"/>
              <a:t>” diye </a:t>
            </a:r>
            <a:r>
              <a:rPr lang="tr-TR" sz="2400" dirty="0" err="1"/>
              <a:t>sahâbî</a:t>
            </a:r>
            <a:r>
              <a:rPr lang="tr-TR" sz="2400" dirty="0"/>
              <a:t> isimlerini sayarak işaret eder. 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/>
              <a:t>Tirmizî</a:t>
            </a:r>
            <a:r>
              <a:rPr lang="tr-TR" sz="2400" dirty="0"/>
              <a:t> hadisleri değerlendirirken her zaman “sahih”, “</a:t>
            </a:r>
            <a:r>
              <a:rPr lang="tr-TR" sz="2400" dirty="0" err="1"/>
              <a:t>hasen</a:t>
            </a:r>
            <a:r>
              <a:rPr lang="tr-TR" sz="2400" dirty="0"/>
              <a:t>” veya “zayıf” gibi tek terim kullanmaz. Çok defa “</a:t>
            </a:r>
            <a:r>
              <a:rPr lang="tr-TR" sz="2400" dirty="0" err="1"/>
              <a:t>hasen</a:t>
            </a:r>
            <a:r>
              <a:rPr lang="tr-TR" sz="2400" dirty="0"/>
              <a:t>-sahih”, “</a:t>
            </a:r>
            <a:r>
              <a:rPr lang="tr-TR" sz="2400" dirty="0" err="1"/>
              <a:t>hasen-garîb</a:t>
            </a:r>
            <a:r>
              <a:rPr lang="tr-TR" sz="2400" dirty="0"/>
              <a:t>”, “sahih-</a:t>
            </a:r>
            <a:r>
              <a:rPr lang="tr-TR" sz="2400" dirty="0" err="1"/>
              <a:t>hasen</a:t>
            </a:r>
            <a:r>
              <a:rPr lang="tr-TR" sz="2400" dirty="0"/>
              <a:t>-</a:t>
            </a:r>
            <a:r>
              <a:rPr lang="tr-TR" sz="2400" dirty="0" err="1"/>
              <a:t>garîb</a:t>
            </a:r>
            <a:r>
              <a:rPr lang="tr-TR" sz="2400" dirty="0"/>
              <a:t>” gibi iki veya üç kelimeden oluşan terimler kullanır. 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Hadis metnini verdikten sonra râvilerin kimliklerini açıklar ve yer yer hadislerdeki lafızların hangi </a:t>
            </a:r>
            <a:r>
              <a:rPr lang="tr-TR" sz="2400" dirty="0" err="1"/>
              <a:t>râviye</a:t>
            </a:r>
            <a:r>
              <a:rPr lang="tr-TR" sz="2400" dirty="0"/>
              <a:t> ait olduğunu gösterir. </a:t>
            </a:r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57509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C6784F-3D7D-4B89-A940-3F5D08ACD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43000"/>
            <a:ext cx="8915400" cy="530592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Bazen de hadisin farklı </a:t>
            </a:r>
            <a:r>
              <a:rPr lang="tr-TR" sz="2400" dirty="0" err="1"/>
              <a:t>senedlerini</a:t>
            </a:r>
            <a:r>
              <a:rPr lang="tr-TR" sz="2400" dirty="0"/>
              <a:t> kaydettikten sonra Müslim’in yaptığı gibi metni tekrarlamak yerine “</a:t>
            </a:r>
            <a:r>
              <a:rPr lang="tr-TR" sz="2400" dirty="0" err="1"/>
              <a:t>nahvehû</a:t>
            </a:r>
            <a:r>
              <a:rPr lang="tr-TR" sz="2400" dirty="0"/>
              <a:t>”, “nahve </a:t>
            </a:r>
            <a:r>
              <a:rPr lang="tr-TR" sz="2400" dirty="0" err="1"/>
              <a:t>hâzâ</a:t>
            </a:r>
            <a:r>
              <a:rPr lang="tr-TR" sz="2400" dirty="0"/>
              <a:t>” veya “</a:t>
            </a:r>
            <a:r>
              <a:rPr lang="tr-TR" sz="2400" dirty="0" err="1"/>
              <a:t>mislehû</a:t>
            </a:r>
            <a:r>
              <a:rPr lang="tr-TR" sz="2400" dirty="0"/>
              <a:t>” kelimelerini koymayı tercih eder. 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Eserde </a:t>
            </a:r>
            <a:r>
              <a:rPr lang="tr-TR" sz="2400" dirty="0" err="1"/>
              <a:t>garîbü’l-hadîs</a:t>
            </a:r>
            <a:r>
              <a:rPr lang="tr-TR" sz="2400" dirty="0"/>
              <a:t> ve </a:t>
            </a:r>
            <a:r>
              <a:rPr lang="tr-TR" sz="2400" dirty="0" err="1"/>
              <a:t>muhtelifü’l-hadîs</a:t>
            </a:r>
            <a:r>
              <a:rPr lang="tr-TR" sz="2400" dirty="0"/>
              <a:t> ilimlerine dair açıklamalarda bulunur. 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/>
              <a:t>Tirmizî’ye</a:t>
            </a:r>
            <a:r>
              <a:rPr lang="tr-TR" sz="2400" dirty="0"/>
              <a:t> göre teknik açıdan zayıf olan her rivayet hemen amel dışı bırakılmaz</a:t>
            </a:r>
          </a:p>
        </p:txBody>
      </p:sp>
    </p:spTree>
    <p:extLst>
      <p:ext uri="{BB962C8B-B14F-4D97-AF65-F5344CB8AC3E}">
        <p14:creationId xmlns:p14="http://schemas.microsoft.com/office/powerpoint/2010/main" val="3530275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D343EA6-4C92-4B65-9FB9-91314972E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Özetle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2548C4-F142-43EA-AE9A-2FDAAFA7A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11442"/>
            <a:ext cx="8915400" cy="554655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400" dirty="0" err="1"/>
              <a:t>Tirmizî</a:t>
            </a:r>
            <a:r>
              <a:rPr lang="tr-TR" sz="2400" dirty="0"/>
              <a:t>, bâb başlığı altında bir veya bir kaç hadisi verdikten sonra, sırasıyla şu işlemleri yapar:</a:t>
            </a:r>
          </a:p>
          <a:p>
            <a:pPr algn="just"/>
            <a:r>
              <a:rPr lang="tr-TR" sz="2400" dirty="0"/>
              <a:t>a. Hadisin sıhhat durumunu (</a:t>
            </a:r>
            <a:r>
              <a:rPr lang="tr-TR" sz="2400" dirty="0" err="1"/>
              <a:t>hasen</a:t>
            </a:r>
            <a:r>
              <a:rPr lang="tr-TR" sz="2400" dirty="0"/>
              <a:t>, sahih, zayıf, </a:t>
            </a:r>
            <a:r>
              <a:rPr lang="tr-TR" sz="2400" dirty="0" err="1"/>
              <a:t>garîb</a:t>
            </a:r>
            <a:r>
              <a:rPr lang="tr-TR" sz="2400" dirty="0"/>
              <a:t> olduğunu) mutlaka açıklar.</a:t>
            </a:r>
          </a:p>
          <a:p>
            <a:pPr algn="just"/>
            <a:r>
              <a:rPr lang="tr-TR" sz="2400" dirty="0"/>
              <a:t>b. Râvilerin durumunu, varsa, </a:t>
            </a:r>
            <a:r>
              <a:rPr lang="tr-TR" sz="2400" dirty="0" err="1"/>
              <a:t>seneddeki</a:t>
            </a:r>
            <a:r>
              <a:rPr lang="tr-TR" sz="2400" dirty="0"/>
              <a:t> illeti </a:t>
            </a:r>
            <a:r>
              <a:rPr lang="tr-TR" sz="2400" dirty="0" err="1"/>
              <a:t>beyân</a:t>
            </a:r>
            <a:r>
              <a:rPr lang="tr-TR" sz="2400" dirty="0"/>
              <a:t> eder.</a:t>
            </a:r>
          </a:p>
          <a:p>
            <a:pPr algn="just"/>
            <a:r>
              <a:rPr lang="tr-TR" sz="2400" dirty="0"/>
              <a:t>c. Hadisin -varsa- diğer tariklerini verir.</a:t>
            </a:r>
          </a:p>
          <a:p>
            <a:pPr algn="just"/>
            <a:r>
              <a:rPr lang="tr-TR" sz="2400" dirty="0"/>
              <a:t>d. Konuyla ilgili, diğer </a:t>
            </a:r>
            <a:r>
              <a:rPr lang="tr-TR" sz="2400" dirty="0" err="1"/>
              <a:t>sahâbîlerden</a:t>
            </a:r>
            <a:r>
              <a:rPr lang="tr-TR" sz="2400" dirty="0"/>
              <a:t> yapılmış rivayetler varsa, onlara da «ve </a:t>
            </a:r>
            <a:r>
              <a:rPr lang="tr-TR" sz="2400" dirty="0" err="1"/>
              <a:t>fi’l-bâbi</a:t>
            </a:r>
            <a:r>
              <a:rPr lang="tr-TR" sz="2400" dirty="0"/>
              <a:t> an </a:t>
            </a:r>
            <a:r>
              <a:rPr lang="tr-TR" sz="2400" dirty="0" err="1"/>
              <a:t>fulânin</a:t>
            </a:r>
            <a:r>
              <a:rPr lang="tr-TR" sz="2400" dirty="0"/>
              <a:t> ve </a:t>
            </a:r>
            <a:r>
              <a:rPr lang="tr-TR" sz="2400" dirty="0" err="1"/>
              <a:t>fulân</a:t>
            </a:r>
            <a:r>
              <a:rPr lang="tr-TR" sz="2400" dirty="0"/>
              <a:t>...» diyerek, </a:t>
            </a:r>
            <a:r>
              <a:rPr lang="tr-TR" sz="2400" dirty="0" err="1"/>
              <a:t>sahâbî</a:t>
            </a:r>
            <a:r>
              <a:rPr lang="tr-TR" sz="2400" dirty="0"/>
              <a:t> isimlerini vermek suretiyle işaret eder.</a:t>
            </a:r>
          </a:p>
          <a:p>
            <a:pPr algn="just"/>
            <a:r>
              <a:rPr lang="tr-TR" sz="2400" dirty="0"/>
              <a:t>e. O konuda fakihlerin görüşlerini, hadisle nasıl delil getirdiklerini, </a:t>
            </a:r>
            <a:r>
              <a:rPr lang="tr-TR" sz="2400" dirty="0" err="1"/>
              <a:t>ulemâ</a:t>
            </a:r>
            <a:r>
              <a:rPr lang="tr-TR" sz="2400" dirty="0"/>
              <a:t> arasında ittifak mı, ihtilâf mı bulunduğunu anlatır. </a:t>
            </a:r>
            <a:r>
              <a:rPr lang="tr-TR" sz="2400" dirty="0" err="1"/>
              <a:t>İcmâ</a:t>
            </a:r>
            <a:r>
              <a:rPr lang="tr-TR" sz="2400" dirty="0"/>
              <a:t> varsa, mutlaka işaret eder. Bazen de uygulamanın hangi yönde olduğunu gösterir.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9357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14339A-E556-4D5A-94F7-8D766D2BA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Rivayeti ve Baskısı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C2B898-0757-4F2D-8E96-75E2400A5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88168"/>
            <a:ext cx="8915400" cy="4993106"/>
          </a:xfrm>
        </p:spPr>
        <p:txBody>
          <a:bodyPr>
            <a:normAutofit/>
          </a:bodyPr>
          <a:lstStyle/>
          <a:p>
            <a:pPr algn="just"/>
            <a:r>
              <a:rPr lang="tr-TR" sz="2400" dirty="0" err="1"/>
              <a:t>Tirmizî’den</a:t>
            </a:r>
            <a:r>
              <a:rPr lang="tr-TR" sz="2400" dirty="0"/>
              <a:t> pek çok kimse rivayette bulunmakla beraber </a:t>
            </a:r>
            <a:r>
              <a:rPr lang="tr-TR" sz="2400" dirty="0" err="1"/>
              <a:t>Sünen’i</a:t>
            </a:r>
            <a:r>
              <a:rPr lang="tr-TR" sz="2400" dirty="0"/>
              <a:t> ondan bütünüyle veya kısmen kaç kişinin rivayet ettiği kesin olarak bilinmemektedir. Bunlardan </a:t>
            </a:r>
            <a:r>
              <a:rPr lang="tr-TR" sz="2400" dirty="0" err="1"/>
              <a:t>Ebû’l</a:t>
            </a:r>
            <a:r>
              <a:rPr lang="tr-TR" sz="2400" dirty="0"/>
              <a:t>-Abbas Muhammed b. </a:t>
            </a:r>
            <a:r>
              <a:rPr lang="tr-TR" sz="2400" dirty="0" err="1"/>
              <a:t>Ahmed</a:t>
            </a:r>
            <a:r>
              <a:rPr lang="tr-TR" sz="2400" dirty="0"/>
              <a:t> el-</a:t>
            </a:r>
            <a:r>
              <a:rPr lang="tr-TR" sz="2400" dirty="0" err="1"/>
              <a:t>Mahbûbî’nin</a:t>
            </a:r>
            <a:r>
              <a:rPr lang="tr-TR" sz="2400" dirty="0"/>
              <a:t> rivayeti bize kadar ulaşmış ve eserin birçok baskısına esas alınmıştır</a:t>
            </a:r>
          </a:p>
          <a:p>
            <a:pPr algn="just"/>
            <a:r>
              <a:rPr lang="tr-TR" sz="2400" dirty="0"/>
              <a:t>İstanbul kütüphanelerinde birçok yazma nüshası bulunan (bk. Sezgin, I, 154-155) el-</a:t>
            </a:r>
            <a:r>
              <a:rPr lang="tr-TR" sz="2400" dirty="0" err="1"/>
              <a:t>Câmiu’s</a:t>
            </a:r>
            <a:r>
              <a:rPr lang="tr-TR" sz="2400" dirty="0"/>
              <a:t>-</a:t>
            </a:r>
            <a:r>
              <a:rPr lang="tr-TR" sz="2400" dirty="0" err="1"/>
              <a:t>sahîh</a:t>
            </a:r>
            <a:r>
              <a:rPr lang="tr-TR" sz="2400" dirty="0"/>
              <a:t> ilk defa iki cilt halinde Bulak’ta basılmıştır (1876). Daha sonra </a:t>
            </a:r>
            <a:r>
              <a:rPr lang="tr-TR" sz="2400" dirty="0" err="1"/>
              <a:t>Ârizatü’l-ahvezî</a:t>
            </a:r>
            <a:r>
              <a:rPr lang="tr-TR" sz="2400" dirty="0"/>
              <a:t> şerhiyle birlikte on üç cilt olarak Kahire’de yayımlanmıştır (1931-1933).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155682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136</TotalTime>
  <Words>773</Words>
  <Application>Microsoft Office PowerPoint</Application>
  <PresentationFormat>Geniş ekran</PresentationFormat>
  <Paragraphs>41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Duman</vt:lpstr>
      <vt:lpstr>TİRMİZÎ VE  SÜNEN ADLI ESERİ</vt:lpstr>
      <vt:lpstr>PowerPoint Sunusu</vt:lpstr>
      <vt:lpstr>PowerPoint Sunusu</vt:lpstr>
      <vt:lpstr>es-SÜNEN</vt:lpstr>
      <vt:lpstr>Tertibi ve Metodu</vt:lpstr>
      <vt:lpstr>PowerPoint Sunusu</vt:lpstr>
      <vt:lpstr>PowerPoint Sunusu</vt:lpstr>
      <vt:lpstr>Özetle</vt:lpstr>
      <vt:lpstr>Rivayeti ve Baskısı</vt:lpstr>
      <vt:lpstr>Önemli Bazı Şerhleri: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Ebû Dâvûd Kitâbu'l-Edeb</dc:title>
  <dc:creator>Hakem</dc:creator>
  <cp:lastModifiedBy>Hakem</cp:lastModifiedBy>
  <cp:revision>34</cp:revision>
  <dcterms:created xsi:type="dcterms:W3CDTF">2020-03-25T18:26:35Z</dcterms:created>
  <dcterms:modified xsi:type="dcterms:W3CDTF">2021-11-23T12:02:15Z</dcterms:modified>
</cp:coreProperties>
</file>